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 id="267" r:id="rId12"/>
    <p:sldId id="279" r:id="rId13"/>
    <p:sldId id="268" r:id="rId14"/>
    <p:sldId id="269" r:id="rId15"/>
    <p:sldId id="270" r:id="rId16"/>
    <p:sldId id="271" r:id="rId17"/>
    <p:sldId id="273" r:id="rId18"/>
    <p:sldId id="274" r:id="rId19"/>
    <p:sldId id="275" r:id="rId20"/>
    <p:sldId id="276" r:id="rId21"/>
    <p:sldId id="280" r:id="rId22"/>
    <p:sldId id="282" r:id="rId23"/>
    <p:sldId id="284"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0093"/>
    <a:srgbClr val="CC0066"/>
    <a:srgbClr val="611D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Başlık"/>
          <p:cNvSpPr>
            <a:spLocks noGrp="1"/>
          </p:cNvSpPr>
          <p:nvPr>
            <p:ph type="ctrTitle"/>
          </p:nvPr>
        </p:nvSpPr>
        <p:spPr>
          <a:xfrm>
            <a:off x="381000" y="4853411"/>
            <a:ext cx="8458200" cy="1222375"/>
          </a:xfrm>
        </p:spPr>
        <p:txBody>
          <a:bodyPr anchor="t"/>
          <a:lstStyle/>
          <a:p>
            <a:r>
              <a:rPr kumimoji="0" lang="tr-TR" smtClean="0"/>
              <a:t>Asıl başlık stili için tıklatın</a:t>
            </a:r>
            <a:endParaRPr kumimoji="0" lang="en-US"/>
          </a:p>
        </p:txBody>
      </p:sp>
      <p:sp>
        <p:nvSpPr>
          <p:cNvPr id="9" name="8 Alt Başlık"/>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15 Veri Yer Tutucusu"/>
          <p:cNvSpPr>
            <a:spLocks noGrp="1"/>
          </p:cNvSpPr>
          <p:nvPr>
            <p:ph type="dt" sz="half" idx="10"/>
          </p:nvPr>
        </p:nvSpPr>
        <p:spPr/>
        <p:txBody>
          <a:bodyPr/>
          <a:lstStyle/>
          <a:p>
            <a:fld id="{9169F79C-DE3D-4043-831D-C12E96AEB356}" type="datetimeFigureOut">
              <a:rPr lang="tr-TR" smtClean="0"/>
              <a:pPr/>
              <a:t>25.12.2015</a:t>
            </a:fld>
            <a:endParaRPr lang="tr-TR"/>
          </a:p>
        </p:txBody>
      </p:sp>
      <p:sp>
        <p:nvSpPr>
          <p:cNvPr id="2" name="1 Altbilgi Yer Tutucusu"/>
          <p:cNvSpPr>
            <a:spLocks noGrp="1"/>
          </p:cNvSpPr>
          <p:nvPr>
            <p:ph type="ftr" sz="quarter" idx="11"/>
          </p:nvPr>
        </p:nvSpPr>
        <p:spPr/>
        <p:txBody>
          <a:bodyPr/>
          <a:lstStyle/>
          <a:p>
            <a:endParaRPr lang="tr-TR"/>
          </a:p>
        </p:txBody>
      </p:sp>
      <p:sp>
        <p:nvSpPr>
          <p:cNvPr id="15" name="14 Slayt Numarası Yer Tutucusu"/>
          <p:cNvSpPr>
            <a:spLocks noGrp="1"/>
          </p:cNvSpPr>
          <p:nvPr>
            <p:ph type="sldNum" sz="quarter" idx="12"/>
          </p:nvPr>
        </p:nvSpPr>
        <p:spPr>
          <a:xfrm>
            <a:off x="8229600" y="6473952"/>
            <a:ext cx="758952" cy="246888"/>
          </a:xfrm>
        </p:spPr>
        <p:txBody>
          <a:bodyPr/>
          <a:lstStyle/>
          <a:p>
            <a:fld id="{D5A99AB5-1397-4531-BDC5-45048E8B1CED}"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169F79C-DE3D-4043-831D-C12E96AEB356}" type="datetimeFigureOut">
              <a:rPr lang="tr-TR" smtClean="0"/>
              <a:pPr/>
              <a:t>25.12.2015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5A99AB5-1397-4531-BDC5-45048E8B1CED}"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549276"/>
            <a:ext cx="6248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169F79C-DE3D-4043-831D-C12E96AEB356}" type="datetimeFigureOut">
              <a:rPr lang="tr-TR" smtClean="0"/>
              <a:pPr/>
              <a:t>25.12.2015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5A99AB5-1397-4531-BDC5-45048E8B1CED}"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p:nvPr>
        </p:nvSpPr>
        <p:spPr/>
        <p:txBody>
          <a:bodyPr/>
          <a:lstStyle/>
          <a:p>
            <a:r>
              <a:rPr kumimoji="0" lang="tr-TR" smtClean="0"/>
              <a:t>Asıl başlık stili için tıklatın</a:t>
            </a:r>
            <a:endParaRPr kumimoji="0" lang="en-US"/>
          </a:p>
        </p:txBody>
      </p:sp>
      <p:sp>
        <p:nvSpPr>
          <p:cNvPr id="27" name="26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9169F79C-DE3D-4043-831D-C12E96AEB356}" type="datetimeFigureOut">
              <a:rPr lang="tr-TR" smtClean="0"/>
              <a:pPr/>
              <a:t>25.12.2015</a:t>
            </a:fld>
            <a:endParaRPr lang="tr-TR"/>
          </a:p>
        </p:txBody>
      </p:sp>
      <p:sp>
        <p:nvSpPr>
          <p:cNvPr id="19" name="18 Altbilgi Yer Tutucusu"/>
          <p:cNvSpPr>
            <a:spLocks noGrp="1"/>
          </p:cNvSpPr>
          <p:nvPr>
            <p:ph type="ftr" sz="quarter" idx="11"/>
          </p:nvPr>
        </p:nvSpPr>
        <p:spPr>
          <a:xfrm>
            <a:off x="3581400" y="76200"/>
            <a:ext cx="2895600" cy="288925"/>
          </a:xfrm>
        </p:spPr>
        <p:txBody>
          <a:bodyPr/>
          <a:lstStyle/>
          <a:p>
            <a:endParaRPr lang="tr-TR"/>
          </a:p>
        </p:txBody>
      </p:sp>
      <p:sp>
        <p:nvSpPr>
          <p:cNvPr id="16" name="15 Slayt Numarası Yer Tutucusu"/>
          <p:cNvSpPr>
            <a:spLocks noGrp="1"/>
          </p:cNvSpPr>
          <p:nvPr>
            <p:ph type="sldNum" sz="quarter" idx="12"/>
          </p:nvPr>
        </p:nvSpPr>
        <p:spPr>
          <a:xfrm>
            <a:off x="8229600" y="6473952"/>
            <a:ext cx="758952" cy="246888"/>
          </a:xfrm>
        </p:spPr>
        <p:txBody>
          <a:bodyPr/>
          <a:lstStyle/>
          <a:p>
            <a:fld id="{D5A99AB5-1397-4531-BDC5-45048E8B1CED}"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etin Yer Tutucusu"/>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9" name="18 Veri Yer Tutucusu"/>
          <p:cNvSpPr>
            <a:spLocks noGrp="1"/>
          </p:cNvSpPr>
          <p:nvPr>
            <p:ph type="dt" sz="half" idx="10"/>
          </p:nvPr>
        </p:nvSpPr>
        <p:spPr/>
        <p:txBody>
          <a:bodyPr/>
          <a:lstStyle/>
          <a:p>
            <a:fld id="{9169F79C-DE3D-4043-831D-C12E96AEB356}" type="datetimeFigureOut">
              <a:rPr lang="tr-TR" smtClean="0"/>
              <a:pPr/>
              <a:t>25.12.2015</a:t>
            </a:fld>
            <a:endParaRPr lang="tr-TR"/>
          </a:p>
        </p:txBody>
      </p:sp>
      <p:sp>
        <p:nvSpPr>
          <p:cNvPr id="11" name="10 Altbilgi Yer Tutucusu"/>
          <p:cNvSpPr>
            <a:spLocks noGrp="1"/>
          </p:cNvSpPr>
          <p:nvPr>
            <p:ph type="ftr" sz="quarter" idx="11"/>
          </p:nvPr>
        </p:nvSpPr>
        <p:spPr/>
        <p:txBody>
          <a:bodyPr/>
          <a:lstStyle/>
          <a:p>
            <a:endParaRPr lang="tr-TR"/>
          </a:p>
        </p:txBody>
      </p:sp>
      <p:sp>
        <p:nvSpPr>
          <p:cNvPr id="16" name="15 Slayt Numarası Yer Tutucusu"/>
          <p:cNvSpPr>
            <a:spLocks noGrp="1"/>
          </p:cNvSpPr>
          <p:nvPr>
            <p:ph type="sldNum" sz="quarter" idx="12"/>
          </p:nvPr>
        </p:nvSpPr>
        <p:spPr/>
        <p:txBody>
          <a:bodyPr/>
          <a:lstStyle/>
          <a:p>
            <a:fld id="{D5A99AB5-1397-4531-BDC5-45048E8B1CED}" type="slidenum">
              <a:rPr lang="tr-TR" smtClean="0"/>
              <a:pPr/>
              <a:t>‹#›</a:t>
            </a:fld>
            <a:endParaRPr lang="tr-TR"/>
          </a:p>
        </p:txBody>
      </p:sp>
      <p:sp>
        <p:nvSpPr>
          <p:cNvPr id="8" name="7 Başlık"/>
          <p:cNvSpPr>
            <a:spLocks noGrp="1"/>
          </p:cNvSpPr>
          <p:nvPr>
            <p:ph type="title"/>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4" name="13 İçerik Yer Tutucusu"/>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0"/>
          </p:nvPr>
        </p:nvSpPr>
        <p:spPr/>
        <p:txBody>
          <a:bodyPr/>
          <a:lstStyle/>
          <a:p>
            <a:fld id="{9169F79C-DE3D-4043-831D-C12E96AEB356}" type="datetimeFigureOut">
              <a:rPr lang="tr-TR" smtClean="0"/>
              <a:pPr/>
              <a:t>25.12.2015</a:t>
            </a:fld>
            <a:endParaRPr lang="tr-TR"/>
          </a:p>
        </p:txBody>
      </p:sp>
      <p:sp>
        <p:nvSpPr>
          <p:cNvPr id="10" name="9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D5A99AB5-1397-4531-BDC5-45048E8B1CED}"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9" name="28 Başlık"/>
          <p:cNvSpPr>
            <a:spLocks noGrp="1"/>
          </p:cNvSpPr>
          <p:nvPr>
            <p:ph type="title"/>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25" name="24 Metin Yer Tutucusu"/>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İçerik Yer Tutucusu"/>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8" name="27 İçerik Yer Tutucusu"/>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0"/>
          </p:nvPr>
        </p:nvSpPr>
        <p:spPr/>
        <p:txBody>
          <a:bodyPr/>
          <a:lstStyle/>
          <a:p>
            <a:fld id="{9169F79C-DE3D-4043-831D-C12E96AEB356}" type="datetimeFigureOut">
              <a:rPr lang="tr-TR" smtClean="0"/>
              <a:pPr/>
              <a:t>25.12.2015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229600" y="6477000"/>
            <a:ext cx="762000" cy="246888"/>
          </a:xfrm>
        </p:spPr>
        <p:txBody>
          <a:bodyPr/>
          <a:lstStyle/>
          <a:p>
            <a:fld id="{D5A99AB5-1397-4531-BDC5-45048E8B1CED}" type="slidenum">
              <a:rPr lang="tr-TR" smtClean="0"/>
              <a:pPr/>
              <a:t>‹#›</a:t>
            </a:fld>
            <a:endParaRPr lang="tr-TR"/>
          </a:p>
        </p:txBody>
      </p:sp>
      <p:sp>
        <p:nvSpPr>
          <p:cNvPr id="11" name="10 Düz Bağlayıcı"/>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9169F79C-DE3D-4043-831D-C12E96AEB356}" type="datetimeFigureOut">
              <a:rPr lang="tr-TR" smtClean="0"/>
              <a:pPr/>
              <a:t>25.12.2015</a:t>
            </a:fld>
            <a:endParaRPr lang="tr-TR"/>
          </a:p>
        </p:txBody>
      </p:sp>
      <p:sp>
        <p:nvSpPr>
          <p:cNvPr id="21" name="20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5A99AB5-1397-4531-BDC5-45048E8B1CED}"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9169F79C-DE3D-4043-831D-C12E96AEB356}" type="datetimeFigureOut">
              <a:rPr lang="tr-TR" smtClean="0"/>
              <a:pPr/>
              <a:t>25.12.2015</a:t>
            </a:fld>
            <a:endParaRPr lang="tr-TR"/>
          </a:p>
        </p:txBody>
      </p:sp>
      <p:sp>
        <p:nvSpPr>
          <p:cNvPr id="24" name="23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5A99AB5-1397-4531-BDC5-45048E8B1CED}"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7 Düz Bağlayıcı"/>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Başlık"/>
          <p:cNvSpPr>
            <a:spLocks noGrp="1"/>
          </p:cNvSpPr>
          <p:nvPr>
            <p:ph type="title"/>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14" name="13 İçerik Yer Tutucusu"/>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9169F79C-DE3D-4043-831D-C12E96AEB356}" type="datetimeFigureOut">
              <a:rPr lang="tr-TR" smtClean="0"/>
              <a:pPr/>
              <a:t>25.12.2015</a:t>
            </a:fld>
            <a:endParaRPr lang="tr-TR"/>
          </a:p>
        </p:txBody>
      </p:sp>
      <p:sp>
        <p:nvSpPr>
          <p:cNvPr id="29" name="28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5A99AB5-1397-4531-BDC5-45048E8B1CED}"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6 Veri Yer Tutucusu"/>
          <p:cNvSpPr>
            <a:spLocks noGrp="1"/>
          </p:cNvSpPr>
          <p:nvPr>
            <p:ph type="dt" sz="half" idx="10"/>
          </p:nvPr>
        </p:nvSpPr>
        <p:spPr/>
        <p:txBody>
          <a:bodyPr/>
          <a:lstStyle/>
          <a:p>
            <a:fld id="{9169F79C-DE3D-4043-831D-C12E96AEB356}" type="datetimeFigureOut">
              <a:rPr lang="tr-TR" smtClean="0"/>
              <a:pPr/>
              <a:t>25.12.2015</a:t>
            </a:fld>
            <a:endParaRPr lang="tr-TR"/>
          </a:p>
        </p:txBody>
      </p:sp>
      <p:sp>
        <p:nvSpPr>
          <p:cNvPr id="5" name="4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D5A99AB5-1397-4531-BDC5-45048E8B1CED}" type="slidenum">
              <a:rPr lang="tr-TR" smtClean="0"/>
              <a:pPr/>
              <a:t>‹#›</a:t>
            </a:fld>
            <a:endParaRPr lang="tr-TR"/>
          </a:p>
        </p:txBody>
      </p:sp>
      <p:sp>
        <p:nvSpPr>
          <p:cNvPr id="17" name="16 Başlık"/>
          <p:cNvSpPr>
            <a:spLocks noGrp="1"/>
          </p:cNvSpPr>
          <p:nvPr>
            <p:ph type="title"/>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etin Yer Tutucusu"/>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1" name="10 Veri Yer Tutucusu"/>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169F79C-DE3D-4043-831D-C12E96AEB356}" type="datetimeFigureOut">
              <a:rPr lang="tr-TR" smtClean="0"/>
              <a:pPr/>
              <a:t>25.12.2015</a:t>
            </a:fld>
            <a:endParaRPr lang="tr-TR"/>
          </a:p>
        </p:txBody>
      </p:sp>
      <p:sp>
        <p:nvSpPr>
          <p:cNvPr id="28" name="27 Altbilgi Yer Tutucusu"/>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p>
        </p:txBody>
      </p:sp>
      <p:sp>
        <p:nvSpPr>
          <p:cNvPr id="5" name="4 Slayt Numarası Yer Tutucusu"/>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D5A99AB5-1397-4531-BDC5-45048E8B1CED}" type="slidenum">
              <a:rPr lang="tr-TR" smtClean="0"/>
              <a:pPr/>
              <a:t>‹#›</a:t>
            </a:fld>
            <a:endParaRPr lang="tr-TR"/>
          </a:p>
        </p:txBody>
      </p:sp>
      <p:sp>
        <p:nvSpPr>
          <p:cNvPr id="10" name="9 Başlık Yer Tutucusu"/>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8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üz Bağlayıcı"/>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00034" y="2071679"/>
            <a:ext cx="7772400" cy="1857388"/>
          </a:xfrm>
        </p:spPr>
        <p:txBody>
          <a:bodyPr/>
          <a:lstStyle/>
          <a:p>
            <a:pPr algn="ctr"/>
            <a:r>
              <a:rPr lang="tr-TR" dirty="0" smtClean="0">
                <a:solidFill>
                  <a:srgbClr val="7030A0"/>
                </a:solidFill>
              </a:rPr>
              <a:t>ÖZEL GEREKSİNİMLİ ÇOCUĞU OLAN AİLELERDE UYUM SÜRECİ VE STRESLE BAŞA ÇIKMA YOLLARI</a:t>
            </a:r>
            <a:endParaRPr lang="tr-TR" dirty="0">
              <a:solidFill>
                <a:srgbClr val="7030A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rgbClr val="7030A0"/>
                </a:solidFill>
              </a:rPr>
              <a:t>3. EVRE</a:t>
            </a:r>
            <a:endParaRPr lang="tr-TR" dirty="0">
              <a:solidFill>
                <a:srgbClr val="7030A0"/>
              </a:solidFill>
            </a:endParaRPr>
          </a:p>
        </p:txBody>
      </p:sp>
      <p:sp>
        <p:nvSpPr>
          <p:cNvPr id="3" name="2 İçerik Yer Tutucusu"/>
          <p:cNvSpPr>
            <a:spLocks noGrp="1"/>
          </p:cNvSpPr>
          <p:nvPr>
            <p:ph idx="1"/>
          </p:nvPr>
        </p:nvSpPr>
        <p:spPr>
          <a:xfrm>
            <a:off x="304800" y="1500175"/>
            <a:ext cx="8686800" cy="3500461"/>
          </a:xfrm>
        </p:spPr>
        <p:txBody>
          <a:bodyPr/>
          <a:lstStyle/>
          <a:p>
            <a:pPr algn="ctr"/>
            <a:r>
              <a:rPr lang="tr-TR" dirty="0" smtClean="0">
                <a:solidFill>
                  <a:srgbClr val="7030A0"/>
                </a:solidFill>
              </a:rPr>
              <a:t>UZLAŞMA VE PAZARLIK</a:t>
            </a:r>
          </a:p>
          <a:p>
            <a:pPr algn="ctr"/>
            <a:endParaRPr lang="tr-TR" dirty="0" smtClean="0">
              <a:solidFill>
                <a:srgbClr val="7030A0"/>
              </a:solidFill>
            </a:endParaRPr>
          </a:p>
          <a:p>
            <a:pPr algn="ctr">
              <a:buNone/>
            </a:pPr>
            <a:endParaRPr lang="tr-TR" dirty="0" smtClean="0">
              <a:solidFill>
                <a:srgbClr val="7030A0"/>
              </a:solidFill>
            </a:endParaRPr>
          </a:p>
          <a:p>
            <a:pPr algn="ctr"/>
            <a:r>
              <a:rPr lang="tr-TR" dirty="0" smtClean="0">
                <a:solidFill>
                  <a:srgbClr val="7030A0"/>
                </a:solidFill>
              </a:rPr>
              <a:t>KABUL VE UYUM</a:t>
            </a:r>
            <a:endParaRPr lang="tr-TR" dirty="0">
              <a:solidFill>
                <a:srgbClr val="7030A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285728"/>
            <a:ext cx="8686800" cy="6357982"/>
          </a:xfrm>
        </p:spPr>
        <p:txBody>
          <a:bodyPr anchor="ctr">
            <a:normAutofit fontScale="92500" lnSpcReduction="10000"/>
          </a:bodyPr>
          <a:lstStyle/>
          <a:p>
            <a:endParaRPr lang="tr-TR" sz="2400" dirty="0" smtClean="0">
              <a:solidFill>
                <a:srgbClr val="7030A0"/>
              </a:solidFill>
            </a:endParaRPr>
          </a:p>
          <a:p>
            <a:r>
              <a:rPr lang="tr-TR" sz="2400" dirty="0" smtClean="0">
                <a:solidFill>
                  <a:srgbClr val="7030A0"/>
                </a:solidFill>
              </a:rPr>
              <a:t>UZLAŞMA VE PAZARLIK:Uyum sürecinin son evrelerinden birisidir. Artık aile için önemli olan çocuğunun normal hale gelmesidir. Aile çocuğunun özrünü ortadan kaldırmanın yollarını arar. Bunu gerçekleştirebileceğini umduğu herkesle pazarlığa girebilir. Bu kişi bir doktor, bir uzman ya da hoca  olabilir. Pazarlık çoğu kez çocuğun iyileşmesi karşılığında bir şeyleri vermeyi ya da yapmayı kabul etmektedir. Pazarlık, suçluluk ve çaresizlik duygularının bir yansıması olmaktadır</a:t>
            </a:r>
          </a:p>
          <a:p>
            <a:r>
              <a:rPr lang="tr-TR" sz="2400" dirty="0" smtClean="0">
                <a:solidFill>
                  <a:srgbClr val="7030A0"/>
                </a:solidFill>
              </a:rPr>
              <a:t>KABUL VE UYUM:Uyum sürecinin son aşamasında anne baba, çocuğuyla olumlu ilişkiler kurabileceğini fark etmeye başlar. Bu evrede aile üyelerinin tümü, özel gereksinimli çocuğun varlığı gerçeğini kabul etmiştir. Kaygılar ve korkular dinmiştir, bunların sonucu oluşan “çocuğundan utanma” vb. gibi olumsuz duygularla baş edilmiştir. Artık aile çocuğunu tanımaya, anlamaya ve problemlerine çözüm bulmaya odaklanmıştır. Çocuğun şimdiki ve gelecekteki sorunları için planlama yapar. Aile çocuğu olduğu gibi kabul eder ve uyum aşaması ile bunu eyleme döker.</a:t>
            </a:r>
            <a:br>
              <a:rPr lang="tr-TR" sz="2400" dirty="0" smtClean="0">
                <a:solidFill>
                  <a:srgbClr val="7030A0"/>
                </a:solidFill>
              </a:rPr>
            </a:br>
            <a:endParaRPr lang="tr-TR" sz="2400" dirty="0" smtClean="0">
              <a:solidFill>
                <a:srgbClr val="7030A0"/>
              </a:solidFill>
            </a:endParaRPr>
          </a:p>
          <a:p>
            <a:endParaRPr lang="tr-TR" dirty="0" smtClean="0"/>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p2\Desktop\SUNU DÖKÜMANI\images.jpg"/>
          <p:cNvPicPr>
            <a:picLocks noGrp="1" noChangeAspect="1" noChangeArrowheads="1"/>
          </p:cNvPicPr>
          <p:nvPr>
            <p:ph idx="1"/>
          </p:nvPr>
        </p:nvPicPr>
        <p:blipFill>
          <a:blip r:embed="rId2" cstate="print"/>
          <a:srcRect/>
          <a:stretch>
            <a:fillRect/>
          </a:stretch>
        </p:blipFill>
        <p:spPr bwMode="auto">
          <a:xfrm>
            <a:off x="2000232" y="1142984"/>
            <a:ext cx="5572163" cy="4286279"/>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1643050"/>
            <a:ext cx="8686800" cy="3429024"/>
          </a:xfrm>
        </p:spPr>
        <p:txBody>
          <a:bodyPr/>
          <a:lstStyle/>
          <a:p>
            <a:pPr algn="ctr"/>
            <a:r>
              <a:rPr lang="tr-TR" dirty="0" smtClean="0">
                <a:solidFill>
                  <a:srgbClr val="7030A0"/>
                </a:solidFill>
              </a:rPr>
              <a:t>STRES VE BAŞA ÇIKMA YOLLARI</a:t>
            </a:r>
            <a:endParaRPr lang="tr-TR" dirty="0">
              <a:solidFill>
                <a:srgbClr val="7030A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rgbClr val="7030A0"/>
                </a:solidFill>
              </a:rPr>
              <a:t>STRESİN NEDENLERİ?</a:t>
            </a:r>
            <a:endParaRPr lang="tr-TR" dirty="0">
              <a:solidFill>
                <a:srgbClr val="7030A0"/>
              </a:solidFill>
            </a:endParaRPr>
          </a:p>
        </p:txBody>
      </p:sp>
      <p:sp>
        <p:nvSpPr>
          <p:cNvPr id="3" name="2 İçerik Yer Tutucusu"/>
          <p:cNvSpPr>
            <a:spLocks noGrp="1"/>
          </p:cNvSpPr>
          <p:nvPr>
            <p:ph idx="1"/>
          </p:nvPr>
        </p:nvSpPr>
        <p:spPr>
          <a:xfrm>
            <a:off x="304800" y="1285860"/>
            <a:ext cx="8686800" cy="5214974"/>
          </a:xfrm>
        </p:spPr>
        <p:txBody>
          <a:bodyPr anchor="ctr">
            <a:normAutofit fontScale="92500" lnSpcReduction="20000"/>
          </a:bodyPr>
          <a:lstStyle/>
          <a:p>
            <a:r>
              <a:rPr lang="tr-TR" dirty="0" smtClean="0"/>
              <a:t>Normal çocuk sahibi olma hayallerinin yıkılması </a:t>
            </a:r>
          </a:p>
          <a:p>
            <a:r>
              <a:rPr lang="tr-TR" dirty="0" smtClean="0"/>
              <a:t>Aile bireylerine, çocuğun kardeşlerine, yakınlara ve çevreye çocuğun durumunu açıklamadaki zorluk</a:t>
            </a:r>
          </a:p>
          <a:p>
            <a:r>
              <a:rPr lang="tr-TR" dirty="0" smtClean="0"/>
              <a:t>Çocuğun durumu ve özelliklerine ilişkin elde edilen bilginin yetersizliği</a:t>
            </a:r>
          </a:p>
          <a:p>
            <a:r>
              <a:rPr lang="tr-TR" dirty="0" smtClean="0"/>
              <a:t>Çocuğun özrünün yol açtığı davranış ve sağlık sorunları</a:t>
            </a:r>
          </a:p>
          <a:p>
            <a:r>
              <a:rPr lang="tr-TR" dirty="0" smtClean="0"/>
              <a:t>Çocuğun bakımındaki zorluk</a:t>
            </a:r>
          </a:p>
          <a:p>
            <a:r>
              <a:rPr lang="tr-TR" dirty="0" smtClean="0"/>
              <a:t>Çevrenin çocuğa karşı olumsuz tutumu çevrenin aileden uzaklaşması</a:t>
            </a:r>
          </a:p>
          <a:p>
            <a:r>
              <a:rPr lang="tr-TR" dirty="0" smtClean="0"/>
              <a:t>Pek çok uzmanla görüşme gereği</a:t>
            </a:r>
          </a:p>
          <a:p>
            <a:r>
              <a:rPr lang="tr-TR" dirty="0" smtClean="0"/>
              <a:t>En uygun eğitim ortamını bulma çabaları</a:t>
            </a:r>
          </a:p>
          <a:p>
            <a:pPr>
              <a:buNone/>
            </a:pP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rgbClr val="7030A0"/>
                </a:solidFill>
              </a:rPr>
              <a:t>STRESLE BAŞA ÇIKMA YÖNTEMLERİ</a:t>
            </a:r>
            <a:endParaRPr lang="tr-TR" dirty="0">
              <a:solidFill>
                <a:srgbClr val="7030A0"/>
              </a:solidFill>
            </a:endParaRPr>
          </a:p>
        </p:txBody>
      </p:sp>
      <p:sp>
        <p:nvSpPr>
          <p:cNvPr id="3" name="2 İçerik Yer Tutucusu"/>
          <p:cNvSpPr>
            <a:spLocks noGrp="1"/>
          </p:cNvSpPr>
          <p:nvPr>
            <p:ph idx="1"/>
          </p:nvPr>
        </p:nvSpPr>
        <p:spPr>
          <a:xfrm>
            <a:off x="304800" y="2071679"/>
            <a:ext cx="8686800" cy="3286148"/>
          </a:xfrm>
        </p:spPr>
        <p:txBody>
          <a:bodyPr/>
          <a:lstStyle/>
          <a:p>
            <a:pPr algn="ctr"/>
            <a:r>
              <a:rPr lang="tr-TR" dirty="0" smtClean="0">
                <a:solidFill>
                  <a:srgbClr val="7030A0"/>
                </a:solidFill>
              </a:rPr>
              <a:t>OLUMLU YÖNTEMLER</a:t>
            </a:r>
          </a:p>
          <a:p>
            <a:pPr algn="ctr"/>
            <a:endParaRPr lang="tr-TR" dirty="0" smtClean="0">
              <a:solidFill>
                <a:srgbClr val="7030A0"/>
              </a:solidFill>
            </a:endParaRPr>
          </a:p>
          <a:p>
            <a:pPr algn="ctr">
              <a:buNone/>
            </a:pPr>
            <a:endParaRPr lang="tr-TR" dirty="0" smtClean="0">
              <a:solidFill>
                <a:srgbClr val="7030A0"/>
              </a:solidFill>
            </a:endParaRPr>
          </a:p>
          <a:p>
            <a:pPr algn="ctr"/>
            <a:r>
              <a:rPr lang="tr-TR" dirty="0" smtClean="0">
                <a:solidFill>
                  <a:srgbClr val="7030A0"/>
                </a:solidFill>
              </a:rPr>
              <a:t>OLUMSUZ YÖNTEMLER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285728"/>
            <a:ext cx="8686800" cy="6572272"/>
          </a:xfrm>
        </p:spPr>
        <p:txBody>
          <a:bodyPr>
            <a:normAutofit fontScale="70000" lnSpcReduction="20000"/>
          </a:bodyPr>
          <a:lstStyle/>
          <a:p>
            <a:pPr algn="ctr">
              <a:buNone/>
            </a:pPr>
            <a:r>
              <a:rPr lang="tr-TR" dirty="0" smtClean="0">
                <a:solidFill>
                  <a:srgbClr val="7030A0"/>
                </a:solidFill>
              </a:rPr>
              <a:t>OLUMLU YÖNTEMLER</a:t>
            </a:r>
          </a:p>
          <a:p>
            <a:endParaRPr lang="tr-TR" dirty="0" smtClean="0">
              <a:solidFill>
                <a:srgbClr val="7030A0"/>
              </a:solidFill>
            </a:endParaRPr>
          </a:p>
          <a:p>
            <a:r>
              <a:rPr lang="tr-TR" dirty="0" smtClean="0">
                <a:solidFill>
                  <a:srgbClr val="7030A0"/>
                </a:solidFill>
              </a:rPr>
              <a:t>BEKLENTİ AYARLAMA:</a:t>
            </a:r>
            <a:r>
              <a:rPr lang="tr-TR" dirty="0" smtClean="0"/>
              <a:t>Çocuğun kendi gelişimini görme, ona göre neler yapabileceğine gelişiminin ne kadar hızda olabileceğine göre beklenti oluşturma,çocuğu iyi tanıyarak yüksek beklenti içinde olmayıp yapabilecekleri üzerine yoğunlaşarak basitten karmaşığa,küçük adımlardan büyük adımlara doğru ilerlemeye çalışılabilir.</a:t>
            </a:r>
          </a:p>
          <a:p>
            <a:r>
              <a:rPr lang="tr-TR" dirty="0" smtClean="0">
                <a:solidFill>
                  <a:srgbClr val="7030A0"/>
                </a:solidFill>
              </a:rPr>
              <a:t>UZMANLARDAN YARDIM ALMA:</a:t>
            </a:r>
            <a:r>
              <a:rPr lang="tr-TR" dirty="0" smtClean="0"/>
              <a:t>Aile eğitiminden yararlanmanın,psikolojik danışma çalışmalarına katılmanın önemi (geleceğe ilişkin olumlu beklentiler içinde olmak,karamsar,karmaşık ve karışık duyguların,yaşantıların olumluya ve gelişime yönelmesi adına),çocuklar ile daha iyi iletişim kurmanın gerekliliği.</a:t>
            </a:r>
          </a:p>
          <a:p>
            <a:r>
              <a:rPr lang="tr-TR" dirty="0" smtClean="0">
                <a:solidFill>
                  <a:srgbClr val="7030A0"/>
                </a:solidFill>
              </a:rPr>
              <a:t>ÇOCUĞUN EĞİTİMİ İLE İLGİLİ KURUMLARDA ÇALIŞMA VE BU KURUMLARLA İŞBİRLİĞİ İÇİNDE OLMA:</a:t>
            </a:r>
            <a:r>
              <a:rPr lang="tr-TR" dirty="0" smtClean="0">
                <a:solidFill>
                  <a:schemeClr val="tx1">
                    <a:lumMod val="75000"/>
                    <a:lumOff val="25000"/>
                  </a:schemeClr>
                </a:solidFill>
              </a:rPr>
              <a:t>Özel eğitimle ilgili dernek ve vakıflarda aktif rol almak.ayrıca eğitim sürecinde ve çocukların gelişiminde anne babaların gözlemlerinden ve görüşlerinden faydalanmak çocukların gelişimine olumlu katkılar sağlayarak kolaylaştırdığından anne baba eğitimin her aşamasında aktif rol almalı.</a:t>
            </a:r>
            <a:endParaRPr lang="tr-TR" dirty="0" smtClean="0">
              <a:solidFill>
                <a:srgbClr val="7030A0"/>
              </a:solidFill>
            </a:endParaRPr>
          </a:p>
          <a:p>
            <a:endParaRPr lang="tr-TR" dirty="0" smtClean="0"/>
          </a:p>
          <a:p>
            <a:endParaRPr lang="tr-TR" dirty="0" smtClean="0">
              <a:solidFill>
                <a:srgbClr val="7030A0"/>
              </a:solidFill>
            </a:endParaRPr>
          </a:p>
          <a:p>
            <a:endParaRPr lang="tr-TR" dirty="0">
              <a:solidFill>
                <a:srgbClr val="7030A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7030A0"/>
                </a:solidFill>
              </a:rPr>
              <a:t>Stresle baş etmede aileye öneriler</a:t>
            </a:r>
            <a:endParaRPr lang="tr-TR" dirty="0">
              <a:solidFill>
                <a:srgbClr val="7030A0"/>
              </a:solidFill>
            </a:endParaRPr>
          </a:p>
        </p:txBody>
      </p:sp>
      <p:sp>
        <p:nvSpPr>
          <p:cNvPr id="3" name="2 İçerik Yer Tutucusu"/>
          <p:cNvSpPr>
            <a:spLocks noGrp="1"/>
          </p:cNvSpPr>
          <p:nvPr>
            <p:ph idx="1"/>
          </p:nvPr>
        </p:nvSpPr>
        <p:spPr/>
        <p:txBody>
          <a:bodyPr anchor="ctr"/>
          <a:lstStyle/>
          <a:p>
            <a:pPr>
              <a:lnSpc>
                <a:spcPct val="80000"/>
              </a:lnSpc>
            </a:pPr>
            <a:r>
              <a:rPr lang="tr-TR" b="1" dirty="0" smtClean="0">
                <a:solidFill>
                  <a:srgbClr val="7030A0"/>
                </a:solidFill>
              </a:rPr>
              <a:t>Davranışlarınızı kontrol edemiyorsanız Davranışlarınızın sonuçlarını tahmin edin.</a:t>
            </a:r>
            <a:endParaRPr lang="tr-TR" dirty="0" smtClean="0">
              <a:solidFill>
                <a:srgbClr val="7030A0"/>
              </a:solidFill>
            </a:endParaRPr>
          </a:p>
          <a:p>
            <a:pPr>
              <a:lnSpc>
                <a:spcPct val="80000"/>
              </a:lnSpc>
            </a:pPr>
            <a:r>
              <a:rPr lang="tr-TR" dirty="0" smtClean="0"/>
              <a:t>Ne istediğinizi bilmemeniz ve bazen istemediğiniz davranışlarda bulunmanız size stresin kapılarını aralayabilir.</a:t>
            </a:r>
          </a:p>
          <a:p>
            <a:pPr>
              <a:lnSpc>
                <a:spcPct val="80000"/>
              </a:lnSpc>
            </a:pPr>
            <a:r>
              <a:rPr lang="tr-TR" dirty="0" smtClean="0"/>
              <a:t>Kendi davranışın sonuçlarını tahmin edebilen ve davranışlarını düzenleyebilen kişi, kendisi kontrol edebilir. Kişinin kendisini tanıması, stresi belirlemek ve başa çıkmak için yararlı bir yöntemdir.</a:t>
            </a:r>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357166"/>
            <a:ext cx="8401080" cy="6286544"/>
          </a:xfrm>
        </p:spPr>
        <p:txBody>
          <a:bodyPr anchor="ctr">
            <a:normAutofit/>
          </a:bodyPr>
          <a:lstStyle/>
          <a:p>
            <a:pPr>
              <a:lnSpc>
                <a:spcPct val="80000"/>
              </a:lnSpc>
            </a:pPr>
            <a:r>
              <a:rPr lang="tr-TR" b="1" dirty="0" smtClean="0">
                <a:solidFill>
                  <a:srgbClr val="7030A0"/>
                </a:solidFill>
              </a:rPr>
              <a:t>Strese girmeniz çok doğal oysa çözüm düşüncelerinizde, Olumlu düşünün</a:t>
            </a:r>
            <a:endParaRPr lang="tr-TR" dirty="0" smtClean="0">
              <a:solidFill>
                <a:srgbClr val="7030A0"/>
              </a:solidFill>
            </a:endParaRPr>
          </a:p>
          <a:p>
            <a:pPr>
              <a:lnSpc>
                <a:spcPct val="80000"/>
              </a:lnSpc>
            </a:pPr>
            <a:r>
              <a:rPr lang="tr-TR" dirty="0" smtClean="0"/>
              <a:t>Sürekli yaşadığınız olumsuz durumları düşünüyor, tekrar tekrar aynı olayı hatırlıyorsunuz. Ayrıca stres verici bir duruma girmek üzereyken o sırada yaşadığınız korku, kaygı, tedirginlik, kızgınlık gibi duygular üzerinde yoğunlaşabilirsiniz. Stres yaşadığınız durumlarda düşüncelerinizde aşağıda verilenlere benzer çarpıtmalar yapabilirsiniz.</a:t>
            </a:r>
          </a:p>
          <a:p>
            <a:pPr>
              <a:lnSpc>
                <a:spcPct val="80000"/>
              </a:lnSpc>
              <a:buNone/>
            </a:pPr>
            <a:endParaRPr lang="tr-TR" dirty="0" smtClean="0"/>
          </a:p>
          <a:p>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500042"/>
            <a:ext cx="8553480" cy="5857916"/>
          </a:xfrm>
        </p:spPr>
        <p:txBody>
          <a:bodyPr anchor="ctr">
            <a:normAutofit/>
          </a:bodyPr>
          <a:lstStyle/>
          <a:p>
            <a:pPr>
              <a:lnSpc>
                <a:spcPct val="80000"/>
              </a:lnSpc>
              <a:buNone/>
            </a:pPr>
            <a:r>
              <a:rPr lang="tr-TR" dirty="0" smtClean="0">
                <a:solidFill>
                  <a:srgbClr val="7030A0"/>
                </a:solidFill>
              </a:rPr>
              <a:t> </a:t>
            </a:r>
            <a:endParaRPr lang="tr-TR" dirty="0" smtClean="0"/>
          </a:p>
          <a:p>
            <a:pPr>
              <a:lnSpc>
                <a:spcPct val="80000"/>
              </a:lnSpc>
            </a:pPr>
            <a:r>
              <a:rPr lang="tr-TR" dirty="0" smtClean="0">
                <a:solidFill>
                  <a:srgbClr val="7030A0"/>
                </a:solidFill>
              </a:rPr>
              <a:t>Olumluyu geçersiz kılmak:”</a:t>
            </a:r>
            <a:endParaRPr lang="tr-TR" dirty="0" smtClean="0"/>
          </a:p>
          <a:p>
            <a:pPr>
              <a:lnSpc>
                <a:spcPct val="80000"/>
              </a:lnSpc>
            </a:pPr>
            <a:r>
              <a:rPr lang="tr-TR" dirty="0" smtClean="0">
                <a:solidFill>
                  <a:srgbClr val="7030A0"/>
                </a:solidFill>
              </a:rPr>
              <a:t>Hep bir sonuca varmak:</a:t>
            </a:r>
            <a:endParaRPr lang="tr-TR" dirty="0" smtClean="0"/>
          </a:p>
          <a:p>
            <a:pPr>
              <a:lnSpc>
                <a:spcPct val="80000"/>
              </a:lnSpc>
            </a:pPr>
            <a:r>
              <a:rPr lang="tr-TR" dirty="0" smtClean="0">
                <a:solidFill>
                  <a:srgbClr val="7030A0"/>
                </a:solidFill>
              </a:rPr>
              <a:t>Aşırı büyütme ya da küçültme</a:t>
            </a:r>
            <a:r>
              <a:rPr lang="tr-TR" b="1" dirty="0" smtClean="0">
                <a:solidFill>
                  <a:srgbClr val="7030A0"/>
                </a:solidFill>
              </a:rPr>
              <a:t>:</a:t>
            </a:r>
            <a:endParaRPr lang="tr-TR" dirty="0" smtClean="0"/>
          </a:p>
          <a:p>
            <a:pPr>
              <a:lnSpc>
                <a:spcPct val="80000"/>
              </a:lnSpc>
            </a:pPr>
            <a:r>
              <a:rPr lang="tr-TR" dirty="0" smtClean="0">
                <a:solidFill>
                  <a:srgbClr val="7030A0"/>
                </a:solidFill>
              </a:rPr>
              <a:t>“</a:t>
            </a:r>
            <a:r>
              <a:rPr lang="tr-TR" dirty="0" err="1" smtClean="0">
                <a:solidFill>
                  <a:srgbClr val="7030A0"/>
                </a:solidFill>
              </a:rPr>
              <a:t>Meli</a:t>
            </a:r>
            <a:r>
              <a:rPr lang="tr-TR" dirty="0" smtClean="0">
                <a:solidFill>
                  <a:srgbClr val="7030A0"/>
                </a:solidFill>
              </a:rPr>
              <a:t>” “Malı “ cümleler: </a:t>
            </a:r>
            <a:r>
              <a:rPr lang="tr-TR" dirty="0" smtClean="0"/>
              <a:t>“</a:t>
            </a:r>
          </a:p>
          <a:p>
            <a:pPr>
              <a:lnSpc>
                <a:spcPct val="80000"/>
              </a:lnSpc>
            </a:pPr>
            <a:r>
              <a:rPr lang="tr-TR" dirty="0" smtClean="0">
                <a:solidFill>
                  <a:srgbClr val="7030A0"/>
                </a:solidFill>
              </a:rPr>
              <a:t>Etiketleme ve yanlış etiketleme:</a:t>
            </a:r>
            <a:endParaRPr lang="tr-TR" dirty="0" smtClean="0"/>
          </a:p>
          <a:p>
            <a:pPr>
              <a:lnSpc>
                <a:spcPct val="80000"/>
              </a:lnSpc>
            </a:pPr>
            <a:r>
              <a:rPr lang="tr-TR" dirty="0" smtClean="0">
                <a:solidFill>
                  <a:srgbClr val="7030A0"/>
                </a:solidFill>
              </a:rPr>
              <a:t>Kişiselleştirme:</a:t>
            </a:r>
            <a:endParaRPr lang="tr-TR" dirty="0" smtClean="0"/>
          </a:p>
          <a:p>
            <a:pPr>
              <a:lnSpc>
                <a:spcPct val="80000"/>
              </a:lnSpc>
            </a:pPr>
            <a:r>
              <a:rPr lang="tr-TR" dirty="0" smtClean="0">
                <a:solidFill>
                  <a:srgbClr val="7030A0"/>
                </a:solidFill>
              </a:rPr>
              <a:t>Ya hep ya hiç” türü düşünme:  </a:t>
            </a:r>
            <a:r>
              <a:rPr lang="tr-TR" dirty="0" smtClean="0"/>
              <a:t>  </a:t>
            </a:r>
          </a:p>
          <a:p>
            <a:pPr>
              <a:lnSpc>
                <a:spcPct val="80000"/>
              </a:lnSpc>
            </a:pPr>
            <a:r>
              <a:rPr lang="tr-TR" dirty="0" smtClean="0">
                <a:solidFill>
                  <a:srgbClr val="7030A0"/>
                </a:solidFill>
              </a:rPr>
              <a:t>Aşırı genelleme:</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28670"/>
            <a:ext cx="8229600" cy="4983179"/>
          </a:xfrm>
        </p:spPr>
        <p:txBody>
          <a:bodyPr anchor="ctr">
            <a:normAutofit fontScale="77500" lnSpcReduction="20000"/>
          </a:bodyPr>
          <a:lstStyle/>
          <a:p>
            <a:pPr marL="0">
              <a:lnSpc>
                <a:spcPct val="120000"/>
              </a:lnSpc>
              <a:buNone/>
            </a:pPr>
            <a:r>
              <a:rPr lang="tr-TR" dirty="0" smtClean="0">
                <a:solidFill>
                  <a:srgbClr val="7030A0"/>
                </a:solidFill>
                <a:latin typeface="Times New Roman" pitchFamily="18" charset="0"/>
                <a:cs typeface="Times New Roman" pitchFamily="18" charset="0"/>
              </a:rPr>
              <a:t>Bir çocuğun doğumu, ailelerin yaşamında bir dönüm noktası oluşturur.</a:t>
            </a:r>
          </a:p>
          <a:p>
            <a:pPr marL="0">
              <a:lnSpc>
                <a:spcPct val="120000"/>
              </a:lnSpc>
              <a:buNone/>
            </a:pPr>
            <a:r>
              <a:rPr lang="tr-TR" dirty="0" smtClean="0">
                <a:solidFill>
                  <a:srgbClr val="7030A0"/>
                </a:solidFill>
                <a:latin typeface="Times New Roman" pitchFamily="18" charset="0"/>
                <a:cs typeface="Times New Roman" pitchFamily="18" charset="0"/>
              </a:rPr>
              <a:t>Doğal olarak tüm anne babaların beklentisi normal ve sağlıklı çocuklara sahip</a:t>
            </a:r>
          </a:p>
          <a:p>
            <a:pPr marL="0">
              <a:lnSpc>
                <a:spcPct val="120000"/>
              </a:lnSpc>
              <a:buNone/>
            </a:pPr>
            <a:r>
              <a:rPr lang="tr-TR" dirty="0" smtClean="0">
                <a:solidFill>
                  <a:srgbClr val="7030A0"/>
                </a:solidFill>
                <a:latin typeface="Times New Roman" pitchFamily="18" charset="0"/>
                <a:cs typeface="Times New Roman" pitchFamily="18" charset="0"/>
              </a:rPr>
              <a:t>Olmaktır. Bir çocuğun özel gereksinimli olduğunun öğrenilmesi, yetersizliğin derecesi ne</a:t>
            </a:r>
          </a:p>
          <a:p>
            <a:pPr marL="0">
              <a:lnSpc>
                <a:spcPct val="120000"/>
              </a:lnSpc>
              <a:buNone/>
            </a:pPr>
            <a:r>
              <a:rPr lang="tr-TR" dirty="0" smtClean="0">
                <a:solidFill>
                  <a:srgbClr val="7030A0"/>
                </a:solidFill>
                <a:latin typeface="Times New Roman" pitchFamily="18" charset="0"/>
                <a:cs typeface="Times New Roman" pitchFamily="18" charset="0"/>
              </a:rPr>
              <a:t>Olursa olsun ailesi için yüksek derecede stres verici bir olaydır (</a:t>
            </a:r>
            <a:r>
              <a:rPr lang="tr-TR" dirty="0" err="1" smtClean="0">
                <a:solidFill>
                  <a:srgbClr val="7030A0"/>
                </a:solidFill>
                <a:latin typeface="Times New Roman" pitchFamily="18" charset="0"/>
                <a:cs typeface="Times New Roman" pitchFamily="18" charset="0"/>
              </a:rPr>
              <a:t>bilal</a:t>
            </a:r>
            <a:r>
              <a:rPr lang="tr-TR" dirty="0" smtClean="0">
                <a:solidFill>
                  <a:srgbClr val="7030A0"/>
                </a:solidFill>
                <a:latin typeface="Times New Roman" pitchFamily="18" charset="0"/>
                <a:cs typeface="Times New Roman" pitchFamily="18" charset="0"/>
              </a:rPr>
              <a:t> ve </a:t>
            </a:r>
            <a:r>
              <a:rPr lang="tr-TR" dirty="0" err="1" smtClean="0">
                <a:solidFill>
                  <a:srgbClr val="7030A0"/>
                </a:solidFill>
                <a:latin typeface="Times New Roman" pitchFamily="18" charset="0"/>
                <a:cs typeface="Times New Roman" pitchFamily="18" charset="0"/>
              </a:rPr>
              <a:t>dag</a:t>
            </a:r>
            <a:r>
              <a:rPr lang="tr-TR" dirty="0" smtClean="0">
                <a:solidFill>
                  <a:srgbClr val="7030A0"/>
                </a:solidFill>
                <a:latin typeface="Times New Roman" pitchFamily="18" charset="0"/>
                <a:cs typeface="Times New Roman" pitchFamily="18" charset="0"/>
              </a:rPr>
              <a:t>,</a:t>
            </a:r>
          </a:p>
          <a:p>
            <a:pPr marL="0">
              <a:lnSpc>
                <a:spcPct val="120000"/>
              </a:lnSpc>
              <a:buNone/>
            </a:pPr>
            <a:r>
              <a:rPr lang="tr-TR" dirty="0" smtClean="0">
                <a:solidFill>
                  <a:srgbClr val="7030A0"/>
                </a:solidFill>
                <a:latin typeface="Times New Roman" pitchFamily="18" charset="0"/>
                <a:cs typeface="Times New Roman" pitchFamily="18" charset="0"/>
              </a:rPr>
              <a:t>2005). Herhangi bir anormal durumun olması ailelerde hayal kırıklığı yaratır (</a:t>
            </a:r>
            <a:r>
              <a:rPr lang="tr-TR" dirty="0" err="1" smtClean="0">
                <a:solidFill>
                  <a:srgbClr val="7030A0"/>
                </a:solidFill>
                <a:latin typeface="Times New Roman" pitchFamily="18" charset="0"/>
                <a:cs typeface="Times New Roman" pitchFamily="18" charset="0"/>
              </a:rPr>
              <a:t>okanlı</a:t>
            </a:r>
            <a:r>
              <a:rPr lang="tr-TR" dirty="0" smtClean="0">
                <a:solidFill>
                  <a:srgbClr val="7030A0"/>
                </a:solidFill>
                <a:latin typeface="Times New Roman" pitchFamily="18" charset="0"/>
                <a:cs typeface="Times New Roman" pitchFamily="18" charset="0"/>
              </a:rPr>
              <a:t> ve</a:t>
            </a:r>
          </a:p>
          <a:p>
            <a:pPr marL="0">
              <a:lnSpc>
                <a:spcPct val="120000"/>
              </a:lnSpc>
              <a:buNone/>
            </a:pPr>
            <a:r>
              <a:rPr lang="tr-TR" dirty="0" smtClean="0">
                <a:solidFill>
                  <a:srgbClr val="7030A0"/>
                </a:solidFill>
                <a:latin typeface="Times New Roman" pitchFamily="18" charset="0"/>
                <a:cs typeface="Times New Roman" pitchFamily="18" charset="0"/>
              </a:rPr>
              <a:t>Ark., 2004</a:t>
            </a:r>
            <a:endParaRPr lang="tr-TR" dirty="0">
              <a:solidFill>
                <a:srgbClr val="7030A0"/>
              </a:solidFill>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285728"/>
            <a:ext cx="8686800" cy="6143668"/>
          </a:xfrm>
        </p:spPr>
        <p:txBody>
          <a:bodyPr anchor="ctr">
            <a:normAutofit fontScale="70000" lnSpcReduction="20000"/>
          </a:bodyPr>
          <a:lstStyle/>
          <a:p>
            <a:pPr algn="ctr">
              <a:lnSpc>
                <a:spcPct val="80000"/>
              </a:lnSpc>
              <a:buFontTx/>
              <a:buNone/>
            </a:pPr>
            <a:r>
              <a:rPr lang="tr-TR" b="1" dirty="0" smtClean="0">
                <a:solidFill>
                  <a:srgbClr val="7030A0"/>
                </a:solidFill>
              </a:rPr>
              <a:t>Kimseyle paylaşmıyorsunuz</a:t>
            </a:r>
            <a:endParaRPr lang="tr-TR" dirty="0" smtClean="0">
              <a:solidFill>
                <a:srgbClr val="7030A0"/>
              </a:solidFill>
            </a:endParaRPr>
          </a:p>
          <a:p>
            <a:pPr>
              <a:lnSpc>
                <a:spcPct val="80000"/>
              </a:lnSpc>
            </a:pPr>
            <a:r>
              <a:rPr lang="tr-TR" dirty="0" smtClean="0"/>
              <a:t>Yaşadıklarınızı, hissettiklerinizi kimseyle konuşmuyorsunuz. Bu nedenle kendinizi yalnız hissediyorsunuz ve yaşadığınız olumsuzluklarla tek başına mücadele etmek zorunda kalıyorsunuz </a:t>
            </a:r>
          </a:p>
          <a:p>
            <a:pPr>
              <a:lnSpc>
                <a:spcPct val="80000"/>
              </a:lnSpc>
            </a:pPr>
            <a:endParaRPr lang="tr-TR" dirty="0" smtClean="0"/>
          </a:p>
          <a:p>
            <a:pPr algn="ctr">
              <a:lnSpc>
                <a:spcPct val="90000"/>
              </a:lnSpc>
              <a:buNone/>
            </a:pPr>
            <a:r>
              <a:rPr lang="tr-TR" b="1" dirty="0" smtClean="0">
                <a:solidFill>
                  <a:srgbClr val="7030A0"/>
                </a:solidFill>
              </a:rPr>
              <a:t>İletişim Kurun</a:t>
            </a:r>
            <a:endParaRPr lang="tr-TR" dirty="0" smtClean="0">
              <a:solidFill>
                <a:srgbClr val="7030A0"/>
              </a:solidFill>
            </a:endParaRPr>
          </a:p>
          <a:p>
            <a:pPr>
              <a:lnSpc>
                <a:spcPct val="90000"/>
              </a:lnSpc>
            </a:pPr>
            <a:r>
              <a:rPr lang="tr-TR" dirty="0" smtClean="0"/>
              <a:t>Yaşadıklarınızın ve hissettiklerinizin sevdiğiniz insanlarla paylaşın. Onlardan  sosyal destek alın. Okul rehber öğretmeninizden ve gerektiği takdirde daha farklı uzmanlardan yardım alın. </a:t>
            </a:r>
          </a:p>
          <a:p>
            <a:pPr>
              <a:lnSpc>
                <a:spcPct val="90000"/>
              </a:lnSpc>
            </a:pPr>
            <a:r>
              <a:rPr lang="tr-TR" dirty="0" smtClean="0"/>
              <a:t>Bedeninize yönelik stresin etkilerinden kurtulmak için bilinçli bir şeklide beslenmiyorsanız, Beslenmenize önem verin.</a:t>
            </a:r>
          </a:p>
          <a:p>
            <a:pPr>
              <a:lnSpc>
                <a:spcPct val="90000"/>
              </a:lnSpc>
            </a:pPr>
            <a:r>
              <a:rPr lang="tr-TR" dirty="0" smtClean="0"/>
              <a:t>Zamanı iyi kullanmıyorsanız, Zamanınızı planlayın.</a:t>
            </a:r>
          </a:p>
          <a:p>
            <a:pPr>
              <a:lnSpc>
                <a:spcPct val="90000"/>
              </a:lnSpc>
            </a:pPr>
            <a:r>
              <a:rPr lang="tr-TR" dirty="0" smtClean="0"/>
              <a:t>Kendinize zaman ayırmıyorsanız, Kişisel ihtiyaçlarınıza ve yapmak istediklerinize zaman ayırın.</a:t>
            </a:r>
          </a:p>
          <a:p>
            <a:pPr>
              <a:lnSpc>
                <a:spcPct val="90000"/>
              </a:lnSpc>
            </a:pPr>
            <a:r>
              <a:rPr lang="tr-TR" dirty="0" smtClean="0"/>
              <a:t>İletişim becerilerinizi geliştirmeye çalışın.</a:t>
            </a:r>
          </a:p>
          <a:p>
            <a:pPr>
              <a:lnSpc>
                <a:spcPct val="90000"/>
              </a:lnSpc>
            </a:pPr>
            <a:r>
              <a:rPr lang="tr-TR" dirty="0" smtClean="0"/>
              <a:t>Sorun çözme becerilerinizi geliştirmeye çalışın..</a:t>
            </a:r>
          </a:p>
          <a:p>
            <a:pPr>
              <a:lnSpc>
                <a:spcPct val="90000"/>
              </a:lnSpc>
            </a:pPr>
            <a:r>
              <a:rPr lang="tr-TR" dirty="0" smtClean="0"/>
              <a:t>Yaşadıklarınızı tehdit yada risk olarak algılamayın;yeteneklerinizi ,tutum ve manevi değerlerinizi sınama imkanı olarak algılamaya çalışın.   </a:t>
            </a:r>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Amaca yönelik davranışlarınızı belirleyin ki istendik ve olumlu davranışların gelişmesine imkan sağlamış olun.böylece hem özel gereksinimli çocuğunuza hem de ailenize etkili ve kaliteli zaman sağlayabilin.</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rgbClr val="7030A0"/>
                </a:solidFill>
              </a:rPr>
              <a:t>Olumsuz yöntemler</a:t>
            </a:r>
            <a:endParaRPr lang="tr-TR" dirty="0">
              <a:solidFill>
                <a:srgbClr val="7030A0"/>
              </a:solidFill>
            </a:endParaRPr>
          </a:p>
        </p:txBody>
      </p:sp>
      <p:sp>
        <p:nvSpPr>
          <p:cNvPr id="3" name="2 İçerik Yer Tutucusu"/>
          <p:cNvSpPr>
            <a:spLocks noGrp="1"/>
          </p:cNvSpPr>
          <p:nvPr>
            <p:ph idx="1"/>
          </p:nvPr>
        </p:nvSpPr>
        <p:spPr/>
        <p:txBody>
          <a:bodyPr anchor="ctr">
            <a:normAutofit/>
          </a:bodyPr>
          <a:lstStyle/>
          <a:p>
            <a:r>
              <a:rPr lang="tr-TR" dirty="0" smtClean="0"/>
              <a:t> Çevreden soyutlanma				</a:t>
            </a:r>
          </a:p>
          <a:p>
            <a:r>
              <a:rPr lang="tr-TR" dirty="0" smtClean="0"/>
              <a:t> Aşırı korumacılık</a:t>
            </a:r>
          </a:p>
          <a:p>
            <a:r>
              <a:rPr lang="tr-TR" dirty="0" smtClean="0"/>
              <a:t>  Çocuğun kendisine gereksinimlerini karşılaması için  fırsat tanınmaması</a:t>
            </a:r>
          </a:p>
          <a:p>
            <a:r>
              <a:rPr lang="tr-TR" dirty="0" smtClean="0"/>
              <a:t> Çocuğun her yaptığıyla aşırı ilgilenme</a:t>
            </a:r>
          </a:p>
          <a:p>
            <a:r>
              <a:rPr lang="tr-TR" dirty="0" smtClean="0"/>
              <a:t> Çocuğun tek başına bir şey yapmasına fırsat tanımama</a:t>
            </a:r>
          </a:p>
          <a:p>
            <a:r>
              <a:rPr lang="tr-TR" dirty="0" smtClean="0"/>
              <a:t> Çocuğun yaşamını sınırlama</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980729"/>
            <a:ext cx="8686800" cy="5256584"/>
          </a:xfrm>
        </p:spPr>
        <p:txBody>
          <a:bodyPr/>
          <a:lstStyle/>
          <a:p>
            <a:pPr algn="ctr">
              <a:buNone/>
            </a:pPr>
            <a:r>
              <a:rPr lang="tr-TR" dirty="0" smtClean="0">
                <a:solidFill>
                  <a:srgbClr val="00B050"/>
                </a:solidFill>
              </a:rPr>
              <a:t> </a:t>
            </a:r>
            <a:r>
              <a:rPr lang="tr-TR" b="1" dirty="0" smtClean="0">
                <a:solidFill>
                  <a:srgbClr val="00B050"/>
                </a:solidFill>
                <a:latin typeface="Comic Sans MS" pitchFamily="66" charset="0"/>
              </a:rPr>
              <a:t>YAŞAMIN KENARLARINDA BİR YERLERLERDE</a:t>
            </a:r>
          </a:p>
          <a:p>
            <a:pPr algn="ctr">
              <a:buNone/>
            </a:pPr>
            <a:r>
              <a:rPr lang="tr-TR" b="1" dirty="0" smtClean="0">
                <a:solidFill>
                  <a:srgbClr val="00B050"/>
                </a:solidFill>
                <a:latin typeface="Comic Sans MS" pitchFamily="66" charset="0"/>
              </a:rPr>
              <a:t>SALLANMAKTANSA YAŞAMA KENETLENİN,OLUMSUZLUKLAR DEĞİL OLUMLU DÜŞÜNCELER SİZE REHBER OLSUN</a:t>
            </a:r>
            <a:endParaRPr lang="tr-TR" dirty="0">
              <a:solidFill>
                <a:srgbClr val="00B050"/>
              </a:solidFill>
            </a:endParaRPr>
          </a:p>
        </p:txBody>
      </p:sp>
      <p:graphicFrame>
        <p:nvGraphicFramePr>
          <p:cNvPr id="1026" name="Object 6"/>
          <p:cNvGraphicFramePr>
            <a:graphicFrameLocks noChangeAspect="1"/>
          </p:cNvGraphicFramePr>
          <p:nvPr/>
        </p:nvGraphicFramePr>
        <p:xfrm>
          <a:off x="3203848" y="4149080"/>
          <a:ext cx="2592388" cy="2304255"/>
        </p:xfrm>
        <a:graphic>
          <a:graphicData uri="http://schemas.openxmlformats.org/presentationml/2006/ole">
            <mc:AlternateContent xmlns:mc="http://schemas.openxmlformats.org/markup-compatibility/2006">
              <mc:Choice xmlns:v="urn:schemas-microsoft-com:vml" Requires="v">
                <p:oleObj spid="_x0000_s1027" name="Klip" r:id="rId3" imgW="2255760" imgH="3173400" progId="MS_ClipArt_Gallery.2">
                  <p:embed/>
                </p:oleObj>
              </mc:Choice>
              <mc:Fallback>
                <p:oleObj name="Klip" r:id="rId3" imgW="2255760" imgH="3173400" progId="MS_ClipArt_Gallery.2">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3848" y="4149080"/>
                        <a:ext cx="2592388" cy="230425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chor="ctr">
            <a:normAutofit fontScale="77500" lnSpcReduction="20000"/>
          </a:bodyPr>
          <a:lstStyle/>
          <a:p>
            <a:r>
              <a:rPr lang="tr-TR" dirty="0" smtClean="0">
                <a:solidFill>
                  <a:srgbClr val="7030A0"/>
                </a:solidFill>
              </a:rPr>
              <a:t>Anne ve baba, alışılması zor olan bu durum karsısında stres yasamakla</a:t>
            </a:r>
          </a:p>
          <a:p>
            <a:r>
              <a:rPr lang="tr-TR" dirty="0" smtClean="0">
                <a:solidFill>
                  <a:srgbClr val="7030A0"/>
                </a:solidFill>
              </a:rPr>
              <a:t>birlikte, günlük hayatın gereklerini yerine getirmede zorlanmakta, basta evlilik,</a:t>
            </a:r>
          </a:p>
          <a:p>
            <a:r>
              <a:rPr lang="tr-TR" dirty="0" smtClean="0">
                <a:solidFill>
                  <a:srgbClr val="7030A0"/>
                </a:solidFill>
              </a:rPr>
              <a:t>duygusal ilişkiler olmak üzere kişilerarası ilişkilerinde gergin</a:t>
            </a:r>
          </a:p>
          <a:p>
            <a:r>
              <a:rPr lang="tr-TR" dirty="0" smtClean="0">
                <a:solidFill>
                  <a:srgbClr val="7030A0"/>
                </a:solidFill>
              </a:rPr>
              <a:t>olmaktadır.Yaşanan bu </a:t>
            </a:r>
            <a:r>
              <a:rPr lang="tr-TR" dirty="0" err="1" smtClean="0">
                <a:solidFill>
                  <a:srgbClr val="7030A0"/>
                </a:solidFill>
              </a:rPr>
              <a:t>travmatik</a:t>
            </a:r>
            <a:r>
              <a:rPr lang="tr-TR" dirty="0" smtClean="0">
                <a:solidFill>
                  <a:srgbClr val="7030A0"/>
                </a:solidFill>
              </a:rPr>
              <a:t> duruma uygun olmayan tepkiler ve ailenin</a:t>
            </a:r>
          </a:p>
          <a:p>
            <a:r>
              <a:rPr lang="tr-TR" dirty="0" smtClean="0">
                <a:solidFill>
                  <a:srgbClr val="7030A0"/>
                </a:solidFill>
              </a:rPr>
              <a:t>içine düştüğü suçluluk duygusu anne-babayı depresyona götürmekte, aynı</a:t>
            </a:r>
          </a:p>
          <a:p>
            <a:r>
              <a:rPr lang="tr-TR" dirty="0" smtClean="0">
                <a:solidFill>
                  <a:srgbClr val="7030A0"/>
                </a:solidFill>
              </a:rPr>
              <a:t>zamanda çocuğun bakımı için gerekli olan fazla zaman, para, enerji</a:t>
            </a:r>
          </a:p>
          <a:p>
            <a:pPr>
              <a:buNone/>
            </a:pPr>
            <a:r>
              <a:rPr lang="tr-TR" dirty="0" smtClean="0">
                <a:solidFill>
                  <a:srgbClr val="7030A0"/>
                </a:solidFill>
              </a:rPr>
              <a:t>gereksinimi annenin ve babanın stres yasamasına neden olmaktadır.</a:t>
            </a:r>
            <a:endParaRPr lang="tr-TR" dirty="0">
              <a:solidFill>
                <a:srgbClr val="7030A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14290"/>
            <a:ext cx="8686800" cy="6429420"/>
          </a:xfrm>
        </p:spPr>
        <p:txBody>
          <a:bodyPr anchor="ctr">
            <a:noAutofit/>
          </a:bodyPr>
          <a:lstStyle/>
          <a:p>
            <a:r>
              <a:rPr lang="tr-TR" sz="2400" dirty="0" smtClean="0">
                <a:solidFill>
                  <a:srgbClr val="7030A0"/>
                </a:solidFill>
              </a:rPr>
              <a:t>Özel gereksinimli  çocuk, belli gelişim alanları açısından yetersizlikten etkilenmiş</a:t>
            </a:r>
          </a:p>
          <a:p>
            <a:r>
              <a:rPr lang="tr-TR" sz="2400" dirty="0" smtClean="0">
                <a:solidFill>
                  <a:srgbClr val="7030A0"/>
                </a:solidFill>
              </a:rPr>
              <a:t>olmasından dolayı anne ve babasına değişen derecelerde bağımlıdır.</a:t>
            </a:r>
          </a:p>
          <a:p>
            <a:r>
              <a:rPr lang="tr-TR" sz="2400" dirty="0" smtClean="0">
                <a:solidFill>
                  <a:srgbClr val="7030A0"/>
                </a:solidFill>
              </a:rPr>
              <a:t> Bu durum</a:t>
            </a:r>
          </a:p>
          <a:p>
            <a:r>
              <a:rPr lang="tr-TR" sz="2400" dirty="0" smtClean="0">
                <a:solidFill>
                  <a:srgbClr val="7030A0"/>
                </a:solidFill>
              </a:rPr>
              <a:t>aile için sürekli basa çıkma gerektiren bir stres kaynağıdır .</a:t>
            </a:r>
          </a:p>
          <a:p>
            <a:r>
              <a:rPr lang="tr-TR" sz="2400" dirty="0" smtClean="0">
                <a:solidFill>
                  <a:srgbClr val="7030A0"/>
                </a:solidFill>
              </a:rPr>
              <a:t>Bu süreçte ailelerin çocuklarının özel durumunu kabullenmesinde birtakım güçlüklerle karşılaşılabiliyor. Bu güçlükler; psikolojik durum, maddi</a:t>
            </a:r>
          </a:p>
          <a:p>
            <a:r>
              <a:rPr lang="tr-TR" sz="2400" dirty="0" smtClean="0">
                <a:solidFill>
                  <a:srgbClr val="7030A0"/>
                </a:solidFill>
              </a:rPr>
              <a:t>durum, eğitim durumu, yasam tarzı, aile çevresi ve sosyal çevreyle ilişkiler,</a:t>
            </a:r>
          </a:p>
          <a:p>
            <a:r>
              <a:rPr lang="tr-TR" sz="2400" dirty="0" smtClean="0">
                <a:solidFill>
                  <a:srgbClr val="7030A0"/>
                </a:solidFill>
              </a:rPr>
              <a:t>çocuğun kabulündeki güçlük durumu olarak gruplandırılabilir. Anne, tüm bu güçlükleri</a:t>
            </a:r>
          </a:p>
          <a:p>
            <a:r>
              <a:rPr lang="tr-TR" sz="2400" dirty="0" smtClean="0">
                <a:solidFill>
                  <a:srgbClr val="7030A0"/>
                </a:solidFill>
              </a:rPr>
              <a:t>çözmede daha aktif rol almakta ve daha çok çaba göstermektedir</a:t>
            </a:r>
            <a:endParaRPr lang="tr-TR" sz="2400" dirty="0">
              <a:solidFill>
                <a:srgbClr val="7030A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rgbClr val="7030A0"/>
                </a:solidFill>
              </a:rPr>
              <a:t>UYUM SÜREÇLERİ</a:t>
            </a:r>
            <a:endParaRPr lang="tr-TR" dirty="0">
              <a:solidFill>
                <a:srgbClr val="7030A0"/>
              </a:solidFill>
            </a:endParaRPr>
          </a:p>
        </p:txBody>
      </p:sp>
      <p:sp>
        <p:nvSpPr>
          <p:cNvPr id="3" name="2 İçerik Yer Tutucusu"/>
          <p:cNvSpPr>
            <a:spLocks noGrp="1"/>
          </p:cNvSpPr>
          <p:nvPr>
            <p:ph idx="1"/>
          </p:nvPr>
        </p:nvSpPr>
        <p:spPr/>
        <p:txBody>
          <a:bodyPr anchor="ctr"/>
          <a:lstStyle/>
          <a:p>
            <a:r>
              <a:rPr lang="tr-TR" dirty="0" smtClean="0">
                <a:solidFill>
                  <a:srgbClr val="7030A0"/>
                </a:solidFill>
              </a:rPr>
              <a:t>Ailelerin gelişimsel yetersizlikleri olan çocuklarını kabul süreçlerinde verdikleri tepkiler üç evreden oluşmaktadır.Birinci evre; Şok, reddetme ve depresyon. İkinci evre; karmaşa(zihinsel farkına varış),suçluluk ve kızgınlık. Üçüncü evre ise; Pazarlık etme, kabul ve uyumu içermektedir.</a:t>
            </a:r>
            <a:endParaRPr lang="tr-TR" dirty="0">
              <a:solidFill>
                <a:srgbClr val="7030A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rgbClr val="7030A0"/>
                </a:solidFill>
              </a:rPr>
              <a:t>1.EVRE</a:t>
            </a:r>
            <a:endParaRPr lang="tr-TR" dirty="0">
              <a:solidFill>
                <a:srgbClr val="7030A0"/>
              </a:solidFill>
            </a:endParaRPr>
          </a:p>
        </p:txBody>
      </p:sp>
      <p:sp>
        <p:nvSpPr>
          <p:cNvPr id="3" name="2 İçerik Yer Tutucusu"/>
          <p:cNvSpPr>
            <a:spLocks noGrp="1"/>
          </p:cNvSpPr>
          <p:nvPr>
            <p:ph idx="1"/>
          </p:nvPr>
        </p:nvSpPr>
        <p:spPr>
          <a:xfrm>
            <a:off x="214282" y="1214422"/>
            <a:ext cx="8686800" cy="4525963"/>
          </a:xfrm>
        </p:spPr>
        <p:txBody>
          <a:bodyPr anchor="ctr"/>
          <a:lstStyle/>
          <a:p>
            <a:pPr algn="ctr">
              <a:buFont typeface="Wingdings" pitchFamily="2" charset="2"/>
              <a:buChar char="v"/>
            </a:pPr>
            <a:r>
              <a:rPr lang="tr-TR" dirty="0" smtClean="0">
                <a:solidFill>
                  <a:srgbClr val="7030A0"/>
                </a:solidFill>
              </a:rPr>
              <a:t>ŞOK</a:t>
            </a:r>
          </a:p>
          <a:p>
            <a:pPr algn="ctr">
              <a:buNone/>
            </a:pPr>
            <a:endParaRPr lang="tr-TR" dirty="0" smtClean="0">
              <a:solidFill>
                <a:srgbClr val="7030A0"/>
              </a:solidFill>
            </a:endParaRPr>
          </a:p>
          <a:p>
            <a:pPr algn="ctr">
              <a:buFont typeface="Wingdings" pitchFamily="2" charset="2"/>
              <a:buChar char="v"/>
            </a:pPr>
            <a:r>
              <a:rPr lang="tr-TR" dirty="0" smtClean="0">
                <a:solidFill>
                  <a:srgbClr val="7030A0"/>
                </a:solidFill>
              </a:rPr>
              <a:t>REDDETME</a:t>
            </a:r>
          </a:p>
          <a:p>
            <a:pPr algn="ctr">
              <a:buNone/>
            </a:pPr>
            <a:endParaRPr lang="tr-TR" dirty="0" smtClean="0">
              <a:solidFill>
                <a:srgbClr val="7030A0"/>
              </a:solidFill>
            </a:endParaRPr>
          </a:p>
          <a:p>
            <a:pPr algn="ctr">
              <a:buFont typeface="Wingdings" pitchFamily="2" charset="2"/>
              <a:buChar char="v"/>
            </a:pPr>
            <a:r>
              <a:rPr lang="tr-TR" dirty="0" smtClean="0">
                <a:solidFill>
                  <a:srgbClr val="7030A0"/>
                </a:solidFill>
              </a:rPr>
              <a:t>ACI-DEPRESYON</a:t>
            </a:r>
          </a:p>
          <a:p>
            <a:pPr>
              <a:buFont typeface="Wingdings" pitchFamily="2" charset="2"/>
              <a:buChar char="v"/>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357166"/>
            <a:ext cx="8686800" cy="6143668"/>
          </a:xfrm>
        </p:spPr>
        <p:txBody>
          <a:bodyPr anchor="ctr">
            <a:normAutofit fontScale="32500" lnSpcReduction="20000"/>
          </a:bodyPr>
          <a:lstStyle/>
          <a:p>
            <a:pPr>
              <a:buFont typeface="Wingdings" pitchFamily="2" charset="2"/>
              <a:buChar char="v"/>
            </a:pPr>
            <a:r>
              <a:rPr lang="tr-TR" sz="6200" dirty="0" smtClean="0">
                <a:solidFill>
                  <a:srgbClr val="7030A0"/>
                </a:solidFill>
                <a:latin typeface="Times New Roman" pitchFamily="18" charset="0"/>
                <a:cs typeface="Times New Roman" pitchFamily="18" charset="0"/>
              </a:rPr>
              <a:t>ŞOK:Çocuğun durumunun öğrenilmesi sonucunda ortaya çıkan ilk tepki “ ŞOK” tepkisidir. Aile beklemediği ve hazır olmadığı bir durumla karşılaşmıştır. Bu duruma verilen ilk tepkiler; ağlama, çaresizlik, çevreye tepkisiz davranışlar, bir nevi hissizleşme şeklinde olur.</a:t>
            </a:r>
          </a:p>
          <a:p>
            <a:pPr>
              <a:buFont typeface="Wingdings" pitchFamily="2" charset="2"/>
              <a:buChar char="v"/>
            </a:pPr>
            <a:endParaRPr lang="tr-TR" sz="6200" dirty="0" smtClean="0">
              <a:solidFill>
                <a:srgbClr val="7030A0"/>
              </a:solidFill>
              <a:latin typeface="Times New Roman" pitchFamily="18" charset="0"/>
              <a:cs typeface="Times New Roman" pitchFamily="18" charset="0"/>
            </a:endParaRPr>
          </a:p>
          <a:p>
            <a:pPr>
              <a:buFont typeface="Wingdings" pitchFamily="2" charset="2"/>
              <a:buChar char="v"/>
            </a:pPr>
            <a:r>
              <a:rPr lang="tr-TR" sz="6200" dirty="0" smtClean="0">
                <a:solidFill>
                  <a:srgbClr val="7030A0"/>
                </a:solidFill>
                <a:latin typeface="Times New Roman" pitchFamily="18" charset="0"/>
                <a:cs typeface="Times New Roman" pitchFamily="18" charset="0"/>
              </a:rPr>
              <a:t>REDDETME:Bazı anne babalar çocuklarının engelli olduklarını kabul etmek istemezler. Bu evreyi yaşayan aile, gelecekte başına geleceğini düşündüğü durumlardan korkmaktadır ve yaşanabilecek endişe ve üstlenmesi gereken sorumluluklardan kaçınmaya uğraşmaktadır. Reddetme, olayların farkında olmaktan kaçınma olarak da tanımlanabilir. Bu dönemde aile böyle bir çocuğu olduğunu kabul etmemekte ve çocuğunun normal olduğuna ilişkin kanıtlar aramaktadır. Bütün uzmanları dolaşarak çareler ararlar.</a:t>
            </a:r>
          </a:p>
          <a:p>
            <a:pPr>
              <a:buFont typeface="Wingdings" pitchFamily="2" charset="2"/>
              <a:buChar char="v"/>
            </a:pPr>
            <a:endParaRPr lang="tr-TR" sz="6200" dirty="0" smtClean="0">
              <a:solidFill>
                <a:srgbClr val="7030A0"/>
              </a:solidFill>
              <a:latin typeface="Times New Roman" pitchFamily="18" charset="0"/>
              <a:cs typeface="Times New Roman" pitchFamily="18" charset="0"/>
            </a:endParaRPr>
          </a:p>
          <a:p>
            <a:pPr>
              <a:buFont typeface="Wingdings" pitchFamily="2" charset="2"/>
              <a:buChar char="v"/>
            </a:pPr>
            <a:r>
              <a:rPr lang="tr-TR" sz="6200" dirty="0" smtClean="0">
                <a:solidFill>
                  <a:srgbClr val="7030A0"/>
                </a:solidFill>
                <a:latin typeface="Times New Roman" pitchFamily="18" charset="0"/>
                <a:cs typeface="Times New Roman" pitchFamily="18" charset="0"/>
              </a:rPr>
              <a:t>ACI ÇEKME-DEPRESYON: </a:t>
            </a:r>
          </a:p>
          <a:p>
            <a:pPr>
              <a:buNone/>
            </a:pPr>
            <a:r>
              <a:rPr lang="tr-TR" sz="6200" dirty="0" smtClean="0">
                <a:solidFill>
                  <a:srgbClr val="7030A0"/>
                </a:solidFill>
                <a:latin typeface="Times New Roman" pitchFamily="18" charset="0"/>
                <a:cs typeface="Times New Roman" pitchFamily="18" charset="0"/>
              </a:rPr>
              <a:t/>
            </a:r>
            <a:br>
              <a:rPr lang="tr-TR" sz="6200" dirty="0" smtClean="0">
                <a:solidFill>
                  <a:srgbClr val="7030A0"/>
                </a:solidFill>
                <a:latin typeface="Times New Roman" pitchFamily="18" charset="0"/>
                <a:cs typeface="Times New Roman" pitchFamily="18" charset="0"/>
              </a:rPr>
            </a:br>
            <a:r>
              <a:rPr lang="tr-TR" sz="6200" dirty="0" smtClean="0">
                <a:solidFill>
                  <a:srgbClr val="7030A0"/>
                </a:solidFill>
                <a:latin typeface="Times New Roman" pitchFamily="18" charset="0"/>
                <a:cs typeface="Times New Roman" pitchFamily="18" charset="0"/>
              </a:rPr>
              <a:t>Aile, mükemmel çocuk hayallerinin yıkıldığını düşünerek bir yas duygusu yaşar. Bu duygu, anne babanın hayalinde yaşattığı ideal çocuğun yok olması hissinden kaynaklanır. Bunu telafi etmek için ailelerde normal çocuk özlemi görülebilir. Bazı anne babalar acı çekme ve depresyon sonucu “SOSYAL ETKİLEŞİMDEN KAÇINMA” gibi davranışlar gösterebilirler. Acı çekme; gerçeğin kabullenilmesini kolaylaştıran bir duygu olarak görülmektedir.</a:t>
            </a:r>
            <a:br>
              <a:rPr lang="tr-TR" sz="6200" dirty="0" smtClean="0">
                <a:solidFill>
                  <a:srgbClr val="7030A0"/>
                </a:solidFill>
                <a:latin typeface="Times New Roman" pitchFamily="18" charset="0"/>
                <a:cs typeface="Times New Roman" pitchFamily="18" charset="0"/>
              </a:rPr>
            </a:br>
            <a:r>
              <a:rPr lang="tr-TR" sz="6200" dirty="0" smtClean="0">
                <a:latin typeface="Times New Roman" pitchFamily="18" charset="0"/>
                <a:cs typeface="Times New Roman" pitchFamily="18" charset="0"/>
              </a:rPr>
              <a:t/>
            </a:r>
            <a:br>
              <a:rPr lang="tr-TR" sz="6200" dirty="0" smtClean="0">
                <a:latin typeface="Times New Roman" pitchFamily="18" charset="0"/>
                <a:cs typeface="Times New Roman" pitchFamily="18" charset="0"/>
              </a:rPr>
            </a:br>
            <a:r>
              <a:rPr lang="tr-TR" dirty="0" smtClean="0"/>
              <a:t/>
            </a:r>
            <a:br>
              <a:rPr lang="tr-TR" dirty="0" smtClean="0"/>
            </a:br>
            <a:r>
              <a:rPr lang="tr-TR" dirty="0" smtClean="0"/>
              <a:t/>
            </a:r>
            <a:br>
              <a:rPr lang="tr-TR" dirty="0" smtClean="0"/>
            </a:b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rgbClr val="7030A0"/>
                </a:solidFill>
              </a:rPr>
              <a:t>2.EVRE</a:t>
            </a:r>
            <a:endParaRPr lang="tr-TR" dirty="0">
              <a:solidFill>
                <a:srgbClr val="7030A0"/>
              </a:solidFill>
            </a:endParaRPr>
          </a:p>
        </p:txBody>
      </p:sp>
      <p:sp>
        <p:nvSpPr>
          <p:cNvPr id="3" name="2 İçerik Yer Tutucusu"/>
          <p:cNvSpPr>
            <a:spLocks noGrp="1"/>
          </p:cNvSpPr>
          <p:nvPr>
            <p:ph idx="1"/>
          </p:nvPr>
        </p:nvSpPr>
        <p:spPr>
          <a:xfrm>
            <a:off x="214282" y="1500174"/>
            <a:ext cx="8686800" cy="4525963"/>
          </a:xfrm>
        </p:spPr>
        <p:txBody>
          <a:bodyPr anchor="ctr"/>
          <a:lstStyle/>
          <a:p>
            <a:pPr algn="ctr"/>
            <a:endParaRPr lang="tr-TR" dirty="0" smtClean="0"/>
          </a:p>
          <a:p>
            <a:pPr algn="ctr"/>
            <a:r>
              <a:rPr lang="tr-TR" dirty="0" smtClean="0">
                <a:solidFill>
                  <a:srgbClr val="7030A0"/>
                </a:solidFill>
              </a:rPr>
              <a:t>SUÇLULUK VE KARIŞIK DUYGULAR</a:t>
            </a:r>
          </a:p>
          <a:p>
            <a:pPr algn="ctr"/>
            <a:endParaRPr lang="tr-TR" dirty="0" smtClean="0">
              <a:solidFill>
                <a:srgbClr val="7030A0"/>
              </a:solidFill>
            </a:endParaRPr>
          </a:p>
          <a:p>
            <a:pPr algn="ctr"/>
            <a:r>
              <a:rPr lang="tr-TR" dirty="0" smtClean="0">
                <a:solidFill>
                  <a:srgbClr val="7030A0"/>
                </a:solidFill>
              </a:rPr>
              <a:t>ZİHİNSEL FARKINA VARIŞ</a:t>
            </a:r>
            <a:endParaRPr lang="tr-TR" dirty="0">
              <a:solidFill>
                <a:srgbClr val="7030A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0"/>
            <a:ext cx="8686800" cy="6858000"/>
          </a:xfrm>
        </p:spPr>
        <p:txBody>
          <a:bodyPr>
            <a:normAutofit/>
          </a:bodyPr>
          <a:lstStyle/>
          <a:p>
            <a:r>
              <a:rPr lang="tr-TR" dirty="0" smtClean="0">
                <a:solidFill>
                  <a:srgbClr val="7030A0"/>
                </a:solidFill>
              </a:rPr>
              <a:t>SUÇLULUK VE KARIŞIK DUYGULAR:</a:t>
            </a:r>
          </a:p>
          <a:p>
            <a:r>
              <a:rPr lang="tr-TR" dirty="0" smtClean="0">
                <a:solidFill>
                  <a:srgbClr val="7030A0"/>
                </a:solidFill>
              </a:rPr>
              <a:t>Aile çocuğunun durumundan kendini sorumlu tutmaktadır. Ailelerin belki de en çok zorlandıkları duygu suçluluktur. Anne baba çocuğunun durumuna kendisinin veya davranışlarının neden olduğu düşüncesiyle suçluluk duyar. Bazıları tanrısal bir cezalandırma olduğunu bile düşünürler</a:t>
            </a:r>
          </a:p>
          <a:p>
            <a:r>
              <a:rPr lang="tr-TR" dirty="0" smtClean="0">
                <a:solidFill>
                  <a:srgbClr val="7030A0"/>
                </a:solidFill>
              </a:rPr>
              <a:t>ZİHİNSEL FARKINA VARIŞ:</a:t>
            </a:r>
          </a:p>
          <a:p>
            <a:r>
              <a:rPr lang="tr-TR" dirty="0" smtClean="0">
                <a:solidFill>
                  <a:srgbClr val="7030A0"/>
                </a:solidFill>
              </a:rPr>
              <a:t>Bu devrede karmaşa yani ne yapacağını bilememe nereye başvuracağını bilememe davranışı,suçluluk duyma,kızgınlık,hayal kırıklığı,acı ve utanç duyguları yaşamaktadır.</a:t>
            </a:r>
          </a:p>
          <a:p>
            <a:endParaRPr lang="tr-TR" dirty="0" smtClean="0"/>
          </a:p>
          <a:p>
            <a:endParaRPr lang="tr-TR" dirty="0" smtClean="0"/>
          </a:p>
          <a:p>
            <a:endParaRPr lang="tr-T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248</TotalTime>
  <Words>1125</Words>
  <Application>Microsoft Office PowerPoint</Application>
  <PresentationFormat>Ekran Gösterisi (4:3)</PresentationFormat>
  <Paragraphs>111</Paragraphs>
  <Slides>23</Slides>
  <Notes>0</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23</vt:i4>
      </vt:variant>
    </vt:vector>
  </HeadingPairs>
  <TitlesOfParts>
    <vt:vector size="25" baseType="lpstr">
      <vt:lpstr>Gezinti</vt:lpstr>
      <vt:lpstr>Klip</vt:lpstr>
      <vt:lpstr>ÖZEL GEREKSİNİMLİ ÇOCUĞU OLAN AİLELERDE UYUM SÜRECİ VE STRESLE BAŞA ÇIKMA YOLLARI</vt:lpstr>
      <vt:lpstr>PowerPoint Sunusu</vt:lpstr>
      <vt:lpstr>PowerPoint Sunusu</vt:lpstr>
      <vt:lpstr>PowerPoint Sunusu</vt:lpstr>
      <vt:lpstr>UYUM SÜREÇLERİ</vt:lpstr>
      <vt:lpstr>1.EVRE</vt:lpstr>
      <vt:lpstr>PowerPoint Sunusu</vt:lpstr>
      <vt:lpstr>2.EVRE</vt:lpstr>
      <vt:lpstr>PowerPoint Sunusu</vt:lpstr>
      <vt:lpstr>3. EVRE</vt:lpstr>
      <vt:lpstr>PowerPoint Sunusu</vt:lpstr>
      <vt:lpstr>PowerPoint Sunusu</vt:lpstr>
      <vt:lpstr>STRES VE BAŞA ÇIKMA YOLLARI</vt:lpstr>
      <vt:lpstr>STRESİN NEDENLERİ?</vt:lpstr>
      <vt:lpstr>STRESLE BAŞA ÇIKMA YÖNTEMLERİ</vt:lpstr>
      <vt:lpstr>PowerPoint Sunusu</vt:lpstr>
      <vt:lpstr>Stresle baş etmede aileye öneriler</vt:lpstr>
      <vt:lpstr>PowerPoint Sunusu</vt:lpstr>
      <vt:lpstr>PowerPoint Sunusu</vt:lpstr>
      <vt:lpstr>PowerPoint Sunusu</vt:lpstr>
      <vt:lpstr>PowerPoint Sunusu</vt:lpstr>
      <vt:lpstr>Olumsuz yöntemler</vt:lpstr>
      <vt:lpstr>PowerPoint Sunusu</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AİLELERDE UYUM SÜRECİ VE STRESLE BAŞA ÇIKMA YOLLARI</dc:title>
  <dc:creator>Hp2</dc:creator>
  <cp:lastModifiedBy>uSER</cp:lastModifiedBy>
  <cp:revision>97</cp:revision>
  <dcterms:created xsi:type="dcterms:W3CDTF">2013-11-28T07:18:37Z</dcterms:created>
  <dcterms:modified xsi:type="dcterms:W3CDTF">2015-12-25T11:11:07Z</dcterms:modified>
</cp:coreProperties>
</file>